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ed359257b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ed359257b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4c95b7b5c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4c95b7b5c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d32d4412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4d32d4412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d32d4412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d32d4412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d32d441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4d32d441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e4d8dffe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e4d8dffe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4d32d4412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4d32d4412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4ed359257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4ed35925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4ed359257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4ed359257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4ed359257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4ed359257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ed359257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4ed359257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ed359257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ed359257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4ed359257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4ed359257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ed359257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4ed35925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ed359257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ed359257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ed359257b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ed359257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ed359257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4ed359257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226200" y="1417200"/>
            <a:ext cx="8691600" cy="119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80">
                <a:latin typeface="Merriweather ExtraBold"/>
                <a:ea typeface="Merriweather ExtraBold"/>
                <a:cs typeface="Merriweather ExtraBold"/>
                <a:sym typeface="Merriweather ExtraBold"/>
              </a:rPr>
              <a:t>El pasquinismo como braconnage:</a:t>
            </a:r>
            <a:endParaRPr sz="3880">
              <a:latin typeface="Merriweather ExtraBold"/>
              <a:ea typeface="Merriweather ExtraBold"/>
              <a:cs typeface="Merriweather ExtraBold"/>
              <a:sym typeface="Merriweather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80">
                <a:latin typeface="Merriweather ExtraBold"/>
                <a:ea typeface="Merriweather ExtraBold"/>
                <a:cs typeface="Merriweather ExtraBold"/>
                <a:sym typeface="Merriweather ExtraBold"/>
              </a:rPr>
              <a:t>La apertura de la esfera p</a:t>
            </a:r>
            <a:r>
              <a:rPr lang="en" sz="2880">
                <a:latin typeface="Merriweather ExtraBold"/>
                <a:ea typeface="Merriweather ExtraBold"/>
                <a:cs typeface="Merriweather ExtraBold"/>
                <a:sym typeface="Merriweather ExtraBold"/>
              </a:rPr>
              <a:t>ública en Puno, 1807</a:t>
            </a:r>
            <a:endParaRPr sz="2880">
              <a:latin typeface="Merriweather ExtraBold"/>
              <a:ea typeface="Merriweather ExtraBold"/>
              <a:cs typeface="Merriweather ExtraBold"/>
              <a:sym typeface="Merriweather ExtraBold"/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11700" y="3171075"/>
            <a:ext cx="8520600" cy="10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</a:rPr>
              <a:t>Joseph Mulligan, PhD</a:t>
            </a:r>
            <a:br>
              <a:rPr b="1" lang="en" sz="2500">
                <a:solidFill>
                  <a:srgbClr val="FFFFFF"/>
                </a:solidFill>
              </a:rPr>
            </a:br>
            <a:br>
              <a:rPr b="1" lang="en" sz="2500">
                <a:solidFill>
                  <a:srgbClr val="FFFFFF"/>
                </a:solidFill>
              </a:rPr>
            </a:br>
            <a:r>
              <a:rPr b="1" lang="en" sz="2500">
                <a:solidFill>
                  <a:srgbClr val="FFFFFF"/>
                </a:solidFill>
              </a:rPr>
              <a:t>Weber State University</a:t>
            </a:r>
            <a:endParaRPr b="1"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 title="Screenshot 2025-04-15 at 10.42.0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775" y="916363"/>
            <a:ext cx="7353523" cy="38886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1833425" y="1967150"/>
            <a:ext cx="1129800" cy="11250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</a:t>
            </a:r>
            <a:r>
              <a:rPr lang="en"/>
              <a:t>ín 4, fol. 2v</a:t>
            </a:r>
            <a:endParaRPr/>
          </a:p>
        </p:txBody>
      </p:sp>
      <p:pic>
        <p:nvPicPr>
          <p:cNvPr id="74" name="Google Shape;74;p15" title="Pasquin_4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2662" y="434725"/>
            <a:ext cx="5658675" cy="386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pasquín 2, fol. 2r</a:t>
            </a:r>
            <a:endParaRPr/>
          </a:p>
        </p:txBody>
      </p:sp>
      <p:pic>
        <p:nvPicPr>
          <p:cNvPr id="80" name="Google Shape;80;p16" title="Pasquin_2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088" y="304800"/>
            <a:ext cx="6825434" cy="399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pasquín 3, fol. 2r</a:t>
            </a:r>
            <a:endParaRPr/>
          </a:p>
        </p:txBody>
      </p:sp>
      <p:pic>
        <p:nvPicPr>
          <p:cNvPr id="86" name="Google Shape;86;p17" title="Pasquin_3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6950" y="304800"/>
            <a:ext cx="5651705" cy="399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pasquín 1, fol. 2r</a:t>
            </a:r>
            <a:endParaRPr/>
          </a:p>
        </p:txBody>
      </p:sp>
      <p:pic>
        <p:nvPicPr>
          <p:cNvPr id="92" name="Google Shape;92;p18" title="Pasquin_1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575" y="304800"/>
            <a:ext cx="5516854" cy="3995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Los interrogados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403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Benito Ramos:</a:t>
            </a:r>
            <a:r>
              <a:rPr lang="en"/>
              <a:t> empleado doméstico del Padre Anselmo Requelme, 30+ años de edad, mestizo, analfabeto*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Manuel Felipe Aguamonte:</a:t>
            </a:r>
            <a:r>
              <a:rPr lang="en"/>
              <a:t> 26 años de edad, alfabetizado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Atanasio Calisaya: </a:t>
            </a:r>
            <a:r>
              <a:rPr lang="en"/>
              <a:t>30+ años de edad, alfabetizado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Pedro Miranda: </a:t>
            </a:r>
            <a:r>
              <a:rPr lang="en"/>
              <a:t>vecino español, 40+ años de edad, alfabetizado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Narciso Calisaya: </a:t>
            </a:r>
            <a:r>
              <a:rPr lang="en"/>
              <a:t>intérprete quechua de las declaraciones de los indios naturales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4793400" y="792825"/>
            <a:ext cx="4038900" cy="38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Benito Cabana: </a:t>
            </a:r>
            <a:r>
              <a:rPr lang="en"/>
              <a:t>indio natural, ~60 años de edad, quechuahablante, analfabeto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Pedro Cabana: </a:t>
            </a:r>
            <a:r>
              <a:rPr lang="en"/>
              <a:t>indio natural, organista de capilla, padre de Domingo Cabana, ~60 años de edad, quechuahablante, analfabeto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Tomás Chuxa: </a:t>
            </a:r>
            <a:r>
              <a:rPr lang="en"/>
              <a:t>indio natural, arpista de iglesia, 21 años de edad, quechuahablante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Ygnacio Bisa: </a:t>
            </a:r>
            <a:r>
              <a:rPr lang="en"/>
              <a:t>indio natural, 60+ años de edad, quechuahablante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Luis Calisaya: </a:t>
            </a:r>
            <a:r>
              <a:rPr lang="en"/>
              <a:t>indio natural, cantor de la iglesia, 30+ años de edad, quechuahablante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Antonio Quispe: </a:t>
            </a:r>
            <a:r>
              <a:rPr lang="en"/>
              <a:t>indio natural, 30+ años de edad, quechuahablante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Manuel Riquelme escribe por dictado el texto de tres pasquines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 compara su caligraf</a:t>
            </a:r>
            <a:r>
              <a:rPr lang="en"/>
              <a:t>ía con la que se halla en l</a:t>
            </a:r>
            <a:r>
              <a:rPr lang="en"/>
              <a:t>os pasquines originales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 compara con su caligraf</a:t>
            </a:r>
            <a:r>
              <a:rPr lang="en"/>
              <a:t>ía con </a:t>
            </a:r>
            <a:r>
              <a:rPr lang="en"/>
              <a:t>su firma que se halla en la partida sentada en el Libro de Casamientos </a:t>
            </a:r>
            <a:endParaRPr/>
          </a:p>
        </p:txBody>
      </p:sp>
      <p:pic>
        <p:nvPicPr>
          <p:cNvPr id="106" name="Google Shape;106;p20" title="Screenshot 2025-04-25 at 9.34.5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963" y="2899000"/>
            <a:ext cx="7218075" cy="125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pasquín 1, fol. 2r</a:t>
            </a:r>
            <a:endParaRPr/>
          </a:p>
        </p:txBody>
      </p:sp>
      <p:pic>
        <p:nvPicPr>
          <p:cNvPr id="112" name="Google Shape;112;p21" title="Pasquin_1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588" y="1017725"/>
            <a:ext cx="4532434" cy="328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Pasquín 1, reproducido por Mariano Requelme, fol. 13r</a:t>
            </a:r>
            <a:endParaRPr/>
          </a:p>
        </p:txBody>
      </p:sp>
      <p:pic>
        <p:nvPicPr>
          <p:cNvPr id="119" name="Google Shape;119;p22" title="Pasquin_1_reproducc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02663"/>
            <a:ext cx="8839201" cy="253816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pasquín 2, fol. 2r</a:t>
            </a:r>
            <a:endParaRPr/>
          </a:p>
        </p:txBody>
      </p:sp>
      <p:pic>
        <p:nvPicPr>
          <p:cNvPr id="126" name="Google Shape;126;p23" title="Pasquin_2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048" y="1017725"/>
            <a:ext cx="5607512" cy="328244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Pasquín 2, reproducido por Mariano Requelme, fol. 13r</a:t>
            </a:r>
            <a:endParaRPr/>
          </a:p>
        </p:txBody>
      </p:sp>
      <p:pic>
        <p:nvPicPr>
          <p:cNvPr id="133" name="Google Shape;133;p24" title="Pasquin_2_reproducc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84600"/>
            <a:ext cx="8839201" cy="217430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Original del pasquín 3, fol. 2r</a:t>
            </a:r>
            <a:endParaRPr/>
          </a:p>
        </p:txBody>
      </p:sp>
      <p:pic>
        <p:nvPicPr>
          <p:cNvPr id="140" name="Google Shape;140;p25" title="Pasquin_3_orig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1188" y="1017725"/>
            <a:ext cx="4643223" cy="328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222500" y="430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Pasquín 3, reproducido por Mariano Requelme, fol. 13r</a:t>
            </a:r>
            <a:endParaRPr/>
          </a:p>
        </p:txBody>
      </p:sp>
      <p:pic>
        <p:nvPicPr>
          <p:cNvPr id="147" name="Google Shape;147;p26" title="Pasquin_3_reproducc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7477" y="1017725"/>
            <a:ext cx="7249047" cy="328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</a:t>
            </a:r>
            <a:r>
              <a:rPr lang="en"/>
              <a:t>ón</a:t>
            </a:r>
            <a:r>
              <a:rPr lang="en"/>
              <a:t> “forense” de la caligraf</a:t>
            </a:r>
            <a:r>
              <a:rPr lang="en"/>
              <a:t>ía: la “p” y la “o”</a:t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311700" y="3495875"/>
            <a:ext cx="3984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Primer rengl</a:t>
            </a:r>
            <a:r>
              <a:rPr lang="en"/>
              <a:t>ón, pasquín 1</a:t>
            </a:r>
            <a:endParaRPr/>
          </a:p>
        </p:txBody>
      </p:sp>
      <p:pic>
        <p:nvPicPr>
          <p:cNvPr id="155" name="Google Shape;155;p27" title="Tiempo_pasquin_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725" y="1857375"/>
            <a:ext cx="42100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 title="Obispo_pasquin_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857375"/>
            <a:ext cx="4265239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4572000" y="3495875"/>
            <a:ext cx="3984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Segundo renglón, pasquín 2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caligrafía: la “s”</a:t>
            </a:r>
            <a:endParaRPr/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11700" y="3495875"/>
            <a:ext cx="3984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Primer-segundo renglones, pasquín 1</a:t>
            </a:r>
            <a:endParaRPr/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4572000" y="3495875"/>
            <a:ext cx="3984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Del primer p</a:t>
            </a:r>
            <a:r>
              <a:rPr lang="en"/>
              <a:t>asquín reproducido por Mariano Requelme</a:t>
            </a:r>
            <a:endParaRPr/>
          </a:p>
        </p:txBody>
      </p:sp>
      <p:pic>
        <p:nvPicPr>
          <p:cNvPr id="165" name="Google Shape;165;p28" title="Salir_1_pasquin_1.png"/>
          <p:cNvPicPr preferRelativeResize="0"/>
          <p:nvPr/>
        </p:nvPicPr>
        <p:blipFill rotWithShape="1">
          <a:blip r:embed="rId3">
            <a:alphaModFix/>
          </a:blip>
          <a:srcRect b="0" l="0" r="19698" t="0"/>
          <a:stretch/>
        </p:blipFill>
        <p:spPr>
          <a:xfrm>
            <a:off x="250925" y="1804025"/>
            <a:ext cx="2191542" cy="12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 title="Salir_2_pasquin_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2300" y="1788249"/>
            <a:ext cx="1922402" cy="125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 title="Salir_pasquin_1_reproducc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5387" y="1804025"/>
            <a:ext cx="2737829" cy="1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Comparación “forense” de la caligrafía: la “a”</a:t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311700" y="3495875"/>
            <a:ext cx="3984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Primer rengl</a:t>
            </a:r>
            <a:r>
              <a:rPr lang="en"/>
              <a:t>ón del</a:t>
            </a:r>
            <a:r>
              <a:rPr lang="en"/>
              <a:t> pasquín 1</a:t>
            </a:r>
            <a:endParaRPr/>
          </a:p>
        </p:txBody>
      </p:sp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4572000" y="3495875"/>
            <a:ext cx="3984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Del Libro de Casamientos reproducido por P. Domingo V</a:t>
            </a:r>
            <a:r>
              <a:rPr lang="en"/>
              <a:t>ásquez de Velasco</a:t>
            </a:r>
            <a:endParaRPr/>
          </a:p>
        </p:txBody>
      </p:sp>
      <p:pic>
        <p:nvPicPr>
          <p:cNvPr id="175" name="Google Shape;175;p29" title="Ya_pasquin_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975" y="1765950"/>
            <a:ext cx="1924050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 title="Yga_libro_casamientos_imitac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5738" y="1819275"/>
            <a:ext cx="1657136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Recelo de fuga</a:t>
            </a:r>
            <a:endParaRPr/>
          </a:p>
        </p:txBody>
      </p:sp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311700" y="3114925"/>
            <a:ext cx="8520600" cy="14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“Sy el Reo [h]a de caminar, mandemè V[uestra] S[eñoría] dos soldados, p[o]rq[u]e</a:t>
            </a:r>
            <a:br>
              <a:rPr lang="en"/>
            </a:br>
            <a:r>
              <a:rPr lang="en"/>
              <a:t>temo q[u]e me [h]ag[a]n alguna ynjuria pues yà todos se [h]allan [en] enamis[-]</a:t>
            </a:r>
            <a:br>
              <a:rPr lang="en"/>
            </a:br>
            <a:r>
              <a:rPr lang="en"/>
              <a:t>tad, y q[u]e al t[iem]po de salir [h]aga fuga el Reo, la misma q[u]e se ha re[-]</a:t>
            </a:r>
            <a:br>
              <a:rPr lang="en"/>
            </a:br>
            <a:r>
              <a:rPr lang="en"/>
              <a:t>selado agà” (fol. 18v).</a:t>
            </a:r>
            <a:endParaRPr/>
          </a:p>
        </p:txBody>
      </p:sp>
      <p:pic>
        <p:nvPicPr>
          <p:cNvPr id="183" name="Google Shape;183;p30" title="Recelo_de_fug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02925"/>
            <a:ext cx="8520598" cy="1926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